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g" ContentType="image/jpeg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embeddings/oleObject1.bin" ContentType="application/vnd.openxmlformats-officedocument.oleObject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8" r:id="rId2"/>
    <p:sldId id="259" r:id="rId3"/>
  </p:sldIdLst>
  <p:sldSz cx="13716000" cy="24377650"/>
  <p:notesSz cx="6858000" cy="9144000"/>
  <p:defaultTextStyle>
    <a:defPPr>
      <a:defRPr lang="en-US"/>
    </a:defPPr>
    <a:lvl1pPr marL="0" algn="l" defTabSz="1088365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1pPr>
    <a:lvl2pPr marL="1088365" algn="l" defTabSz="1088365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2pPr>
    <a:lvl3pPr marL="2176729" algn="l" defTabSz="1088365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3pPr>
    <a:lvl4pPr marL="3265094" algn="l" defTabSz="1088365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4pPr>
    <a:lvl5pPr marL="4353458" algn="l" defTabSz="1088365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5pPr>
    <a:lvl6pPr marL="5441823" algn="l" defTabSz="1088365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6pPr>
    <a:lvl7pPr marL="6530188" algn="l" defTabSz="1088365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7pPr>
    <a:lvl8pPr marL="7618552" algn="l" defTabSz="1088365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8pPr>
    <a:lvl9pPr marL="8706917" algn="l" defTabSz="1088365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06" autoAdjust="0"/>
    <p:restoredTop sz="94660"/>
  </p:normalViewPr>
  <p:slideViewPr>
    <p:cSldViewPr snapToGrid="0" snapToObjects="1">
      <p:cViewPr>
        <p:scale>
          <a:sx n="94" d="100"/>
          <a:sy n="94" d="100"/>
        </p:scale>
        <p:origin x="-776" y="192"/>
      </p:cViewPr>
      <p:guideLst>
        <p:guide orient="horz" pos="7678"/>
        <p:guide pos="43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C7969-E42D-3540-BC39-6C225EC15903}" type="datetimeFigureOut">
              <a:rPr lang="en-US" smtClean="0"/>
              <a:t>11/08/26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63800" y="685800"/>
            <a:ext cx="1930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581BF4-F008-024A-BF4A-8DC75C77D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974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88365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1088365" algn="l" defTabSz="1088365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2176729" algn="l" defTabSz="1088365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3265094" algn="l" defTabSz="1088365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4353458" algn="l" defTabSz="1088365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5441823" algn="l" defTabSz="1088365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6530188" algn="l" defTabSz="1088365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7618552" algn="l" defTabSz="1088365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8706917" algn="l" defTabSz="1088365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.jpg"/><Relationship Id="rId12" Type="http://schemas.openxmlformats.org/officeDocument/2006/relationships/image" Target="../media/image10.jpg"/><Relationship Id="rId1" Type="http://schemas.openxmlformats.org/officeDocument/2006/relationships/vmlDrawing" Target="../drawings/vmlDrawing1.vml"/><Relationship Id="rId2" Type="http://schemas.openxmlformats.org/officeDocument/2006/relationships/slideMaster" Target="../slideMasters/slideMaster1.xml"/><Relationship Id="rId3" Type="http://schemas.openxmlformats.org/officeDocument/2006/relationships/image" Target="../media/image3.jpg"/><Relationship Id="rId4" Type="http://schemas.openxmlformats.org/officeDocument/2006/relationships/image" Target="../media/image4.png"/><Relationship Id="rId5" Type="http://schemas.openxmlformats.org/officeDocument/2006/relationships/image" Target="../media/image5.jpeg"/><Relationship Id="rId6" Type="http://schemas.openxmlformats.org/officeDocument/2006/relationships/oleObject" Target="../embeddings/oleObject1.bin"/><Relationship Id="rId7" Type="http://schemas.openxmlformats.org/officeDocument/2006/relationships/image" Target="../media/image2.wmf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Poster Exemplo"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ítulo 2"/>
          <p:cNvSpPr txBox="1">
            <a:spLocks/>
          </p:cNvSpPr>
          <p:nvPr userDrawn="1"/>
        </p:nvSpPr>
        <p:spPr>
          <a:xfrm>
            <a:off x="377810" y="4149146"/>
            <a:ext cx="6336187" cy="1579557"/>
          </a:xfrm>
          <a:prstGeom prst="rect">
            <a:avLst/>
          </a:prstGeom>
          <a:ln w="25400" cap="flat" cmpd="sng" algn="ctr">
            <a:noFill/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32" tIns="45716" rIns="91432" bIns="45716" rtlCol="0" anchor="t">
            <a:noAutofit/>
          </a:bodyPr>
          <a:lstStyle>
            <a:lvl1pPr marL="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63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1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55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828343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47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742514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656686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4570857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5485028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639920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73133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599"/>
              </a:spcAft>
            </a:pPr>
            <a:r>
              <a:rPr lang="pt-PT" sz="1800" b="1" dirty="0">
                <a:solidFill>
                  <a:srgbClr val="195051"/>
                </a:solidFill>
                <a:latin typeface="+mj-lt"/>
                <a:cs typeface="Calibri"/>
              </a:rPr>
              <a:t>2. </a:t>
            </a:r>
            <a:r>
              <a:rPr lang="pt-BR" sz="1800" b="1" kern="1200" dirty="0" smtClean="0">
                <a:solidFill>
                  <a:srgbClr val="195051"/>
                </a:solidFill>
                <a:latin typeface="+mj-lt"/>
                <a:ea typeface="+mn-ea"/>
                <a:cs typeface="+mn-cs"/>
              </a:rPr>
              <a:t>Tamanho do </a:t>
            </a:r>
            <a:r>
              <a:rPr lang="pt-BR" sz="1800" b="1" kern="1200" dirty="0" err="1" smtClean="0">
                <a:solidFill>
                  <a:srgbClr val="195051"/>
                </a:solidFill>
                <a:latin typeface="+mj-lt"/>
                <a:ea typeface="+mn-ea"/>
                <a:cs typeface="+mn-cs"/>
              </a:rPr>
              <a:t>Poster</a:t>
            </a:r>
            <a:r>
              <a:rPr lang="pt-BR" sz="1800" b="1" kern="1200" dirty="0" smtClean="0">
                <a:solidFill>
                  <a:srgbClr val="195051"/>
                </a:solidFill>
                <a:latin typeface="+mj-lt"/>
                <a:ea typeface="+mn-ea"/>
                <a:cs typeface="+mn-cs"/>
              </a:rPr>
              <a:t> (Vertical)</a:t>
            </a:r>
            <a:endParaRPr lang="pt-PT" sz="1800" b="1" dirty="0">
              <a:solidFill>
                <a:srgbClr val="195051"/>
              </a:solidFill>
              <a:latin typeface="+mj-lt"/>
              <a:cs typeface="Calibri"/>
            </a:endParaRPr>
          </a:p>
          <a:p>
            <a:pPr algn="just"/>
            <a:r>
              <a:rPr lang="pt-BR" sz="1200" kern="1200" dirty="0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O </a:t>
            </a:r>
            <a:r>
              <a:rPr lang="pt-BR" sz="1200" kern="1200" dirty="0" err="1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Poster</a:t>
            </a:r>
            <a:r>
              <a:rPr lang="pt-BR" sz="1200" kern="1200" dirty="0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 deve ser criado com 1080x1920 pixels, correspondente a uma relação de tamanho igual a 38,1 </a:t>
            </a:r>
            <a:r>
              <a:rPr lang="pt-BR" sz="1200" kern="1200" dirty="0" err="1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x</a:t>
            </a:r>
            <a:r>
              <a:rPr lang="pt-BR" sz="1200" kern="1200" dirty="0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 67,73 cm (largura </a:t>
            </a:r>
            <a:r>
              <a:rPr lang="pt-BR" sz="1200" kern="1200" dirty="0" err="1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x</a:t>
            </a:r>
            <a:r>
              <a:rPr lang="pt-BR" sz="1200" kern="1200" dirty="0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 altura), com orientação vertical.</a:t>
            </a:r>
          </a:p>
          <a:p>
            <a:pPr algn="just"/>
            <a:r>
              <a:rPr lang="pt-BR" sz="1200" kern="1200" dirty="0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O presente </a:t>
            </a:r>
            <a:r>
              <a:rPr lang="pt-BR" sz="1200" kern="1200" dirty="0" err="1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template</a:t>
            </a:r>
            <a:r>
              <a:rPr lang="pt-BR" sz="1200" kern="1200" dirty="0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 já se encontra configurado com esse tamanho. No entanto, se o autor utilizar este </a:t>
            </a:r>
            <a:r>
              <a:rPr lang="pt-BR" sz="1200" kern="1200" dirty="0" err="1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template</a:t>
            </a:r>
            <a:r>
              <a:rPr lang="pt-BR" sz="1200" kern="1200" dirty="0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 apenas como consulta e pretender criar o seu </a:t>
            </a:r>
            <a:r>
              <a:rPr lang="pt-BR" sz="1200" kern="1200" dirty="0" err="1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poster</a:t>
            </a:r>
            <a:r>
              <a:rPr lang="pt-BR" sz="1200" kern="1200" dirty="0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 num novo documento </a:t>
            </a:r>
            <a:r>
              <a:rPr lang="pt-BR" sz="1200" kern="1200" dirty="0" err="1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Powerpoint</a:t>
            </a:r>
            <a:r>
              <a:rPr lang="pt-BR" sz="1200" kern="1200" dirty="0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, pode ajustar o tamanho manualmente clicando na aba estrutura e depois em “Tamanho do Diapositivo”.</a:t>
            </a:r>
            <a:endParaRPr lang="en-US" sz="1200" dirty="0">
              <a:solidFill>
                <a:srgbClr val="2B2B2B"/>
              </a:solidFill>
              <a:latin typeface="Calibri"/>
              <a:cs typeface="Calibri"/>
            </a:endParaRPr>
          </a:p>
        </p:txBody>
      </p:sp>
      <p:sp>
        <p:nvSpPr>
          <p:cNvPr id="8" name="Subtítulo 2"/>
          <p:cNvSpPr txBox="1">
            <a:spLocks/>
          </p:cNvSpPr>
          <p:nvPr userDrawn="1"/>
        </p:nvSpPr>
        <p:spPr>
          <a:xfrm>
            <a:off x="6988521" y="4148077"/>
            <a:ext cx="6336187" cy="5642997"/>
          </a:xfrm>
          <a:prstGeom prst="rect">
            <a:avLst/>
          </a:prstGeom>
          <a:ln w="25400" cap="flat" cmpd="sng" algn="ctr">
            <a:noFill/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32" tIns="45716" rIns="91432" bIns="45716" rtlCol="0" anchor="t">
            <a:noAutofit/>
          </a:bodyPr>
          <a:lstStyle>
            <a:lvl1pPr marL="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63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1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55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828343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47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742514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656686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4570857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5485028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639920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73133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599"/>
              </a:spcAft>
            </a:pPr>
            <a:r>
              <a:rPr lang="pt-PT" sz="1800" b="1" dirty="0" smtClean="0">
                <a:solidFill>
                  <a:srgbClr val="195051"/>
                </a:solidFill>
                <a:latin typeface="+mj-lt"/>
                <a:cs typeface="Calibri"/>
              </a:rPr>
              <a:t>4. </a:t>
            </a:r>
            <a:r>
              <a:rPr lang="pt-BR" sz="1800" b="1" kern="1200" dirty="0" smtClean="0">
                <a:solidFill>
                  <a:srgbClr val="195051"/>
                </a:solidFill>
                <a:latin typeface="+mj-lt"/>
                <a:ea typeface="+mn-ea"/>
                <a:cs typeface="Calibri"/>
              </a:rPr>
              <a:t>Recomendações de tipografia</a:t>
            </a:r>
          </a:p>
          <a:p>
            <a:pPr algn="just">
              <a:spcAft>
                <a:spcPts val="599"/>
              </a:spcAft>
            </a:pPr>
            <a:r>
              <a:rPr lang="pt-BR" sz="1200" kern="1200" dirty="0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Para uma boa leitura em suportes digitais é recomendado utilizar fontes de texto sem </a:t>
            </a:r>
            <a:r>
              <a:rPr lang="pt-BR" sz="1200" kern="1200" dirty="0" err="1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serifa</a:t>
            </a:r>
            <a:r>
              <a:rPr lang="pt-BR" sz="1200" kern="1200" dirty="0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 como o Arial e/ou </a:t>
            </a:r>
            <a:r>
              <a:rPr lang="pt-BR" sz="1200" kern="1200" dirty="0" err="1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Helvetica</a:t>
            </a:r>
            <a:r>
              <a:rPr lang="pt-BR" sz="1200" kern="1200" dirty="0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 e evitar o uso de fontes com </a:t>
            </a:r>
            <a:r>
              <a:rPr lang="pt-BR" sz="1200" kern="1200" dirty="0" err="1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serifa</a:t>
            </a:r>
            <a:r>
              <a:rPr lang="pt-BR" sz="1200" kern="1200" dirty="0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 (Times New Roman, por exemplo).</a:t>
            </a:r>
          </a:p>
          <a:p>
            <a:pPr algn="just">
              <a:spcAft>
                <a:spcPts val="599"/>
              </a:spcAft>
            </a:pPr>
            <a:endParaRPr lang="en-US" sz="1200" dirty="0">
              <a:solidFill>
                <a:srgbClr val="2B2B2B"/>
              </a:solidFill>
              <a:latin typeface="+mn-lt"/>
              <a:cs typeface="Calibri"/>
            </a:endParaRPr>
          </a:p>
          <a:p>
            <a:pPr algn="just">
              <a:spcAft>
                <a:spcPts val="599"/>
              </a:spcAft>
            </a:pPr>
            <a:endParaRPr lang="en-US" sz="1200" dirty="0">
              <a:solidFill>
                <a:srgbClr val="6D6E71"/>
              </a:solidFill>
              <a:latin typeface="+mn-lt"/>
              <a:cs typeface="Calibri"/>
            </a:endParaRPr>
          </a:p>
          <a:p>
            <a:pPr algn="just">
              <a:spcAft>
                <a:spcPts val="599"/>
              </a:spcAft>
            </a:pPr>
            <a:endParaRPr lang="en-US" sz="1200" dirty="0">
              <a:solidFill>
                <a:srgbClr val="6D6E71"/>
              </a:solidFill>
              <a:latin typeface="+mn-lt"/>
              <a:cs typeface="Calibri"/>
            </a:endParaRPr>
          </a:p>
          <a:p>
            <a:pPr algn="just">
              <a:spcAft>
                <a:spcPts val="599"/>
              </a:spcAft>
            </a:pPr>
            <a:endParaRPr lang="en-US" sz="1200" dirty="0">
              <a:solidFill>
                <a:srgbClr val="6D6E71"/>
              </a:solidFill>
              <a:latin typeface="+mn-lt"/>
              <a:cs typeface="Calibri"/>
            </a:endParaRPr>
          </a:p>
          <a:p>
            <a:pPr algn="just">
              <a:spcAft>
                <a:spcPts val="599"/>
              </a:spcAft>
            </a:pPr>
            <a:endParaRPr lang="en-US" sz="1200" dirty="0">
              <a:solidFill>
                <a:srgbClr val="6D6E71"/>
              </a:solidFill>
              <a:latin typeface="+mn-lt"/>
              <a:cs typeface="Calibri"/>
            </a:endParaRPr>
          </a:p>
          <a:p>
            <a:pPr algn="just">
              <a:spcAft>
                <a:spcPts val="599"/>
              </a:spcAft>
            </a:pPr>
            <a:endParaRPr lang="en-US" sz="1200" dirty="0">
              <a:solidFill>
                <a:srgbClr val="6D6E71"/>
              </a:solidFill>
              <a:latin typeface="+mn-lt"/>
              <a:cs typeface="Calibri"/>
            </a:endParaRPr>
          </a:p>
          <a:p>
            <a:pPr algn="just">
              <a:spcAft>
                <a:spcPts val="599"/>
              </a:spcAft>
            </a:pPr>
            <a:endParaRPr lang="en-US" sz="1200" dirty="0">
              <a:solidFill>
                <a:srgbClr val="6D6E71"/>
              </a:solidFill>
              <a:latin typeface="+mn-lt"/>
              <a:cs typeface="Calibri"/>
            </a:endParaRPr>
          </a:p>
          <a:p>
            <a:pPr algn="just"/>
            <a:r>
              <a:rPr lang="pt-BR" sz="1200" kern="1200" dirty="0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A fontes de texto com </a:t>
            </a:r>
            <a:r>
              <a:rPr lang="pt-BR" sz="1200" kern="1200" dirty="0" err="1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serifas</a:t>
            </a:r>
            <a:r>
              <a:rPr lang="pt-BR" sz="1200" kern="1200" dirty="0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 distinguem-se pelos ornamentos que têm nas pontas das letras, que em suportes impressos tornam-se agradáveis mas, contrariamente, em suportes digitais prejudicam a legibilidade.</a:t>
            </a:r>
          </a:p>
          <a:p>
            <a:pPr algn="just"/>
            <a:r>
              <a:rPr lang="pt-BR" sz="1200" kern="1200" dirty="0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Por uma questão de hierarquia no conteúdo, os títulos, subtítulos e o corpo de texto devem distinguir-se entre si pela relação do seu tamanho ou espessura (negrito). O corpo de texto deste </a:t>
            </a:r>
            <a:r>
              <a:rPr lang="pt-BR" sz="1200" kern="1200" dirty="0" err="1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template</a:t>
            </a:r>
            <a:r>
              <a:rPr lang="pt-BR" sz="1200" kern="1200" dirty="0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 tem um tamanho de letra ’12’ e </a:t>
            </a:r>
            <a:r>
              <a:rPr lang="pt-BR" sz="1200" kern="1200" dirty="0" err="1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font</a:t>
            </a:r>
            <a:r>
              <a:rPr lang="pt-BR" sz="1200" kern="1200" dirty="0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 de texto Arial.</a:t>
            </a:r>
          </a:p>
          <a:p>
            <a:pPr algn="just"/>
            <a:r>
              <a:rPr lang="pt-BR" sz="1200" b="1" kern="1200" dirty="0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Tenha em atenção que a percepção do tamanho de letra pode variar consoante a fonte de texto que utiliza.</a:t>
            </a:r>
          </a:p>
          <a:p>
            <a:pPr algn="just"/>
            <a:r>
              <a:rPr lang="pt-BR" sz="1200" b="0" kern="1200" dirty="0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Exemplo 1 (Tamanho de letra ’12’, Arial) – Legibilidade ideal - Corpo de texto com este tamanho de letra promove um nível de leitura eficaz. Títulos e </a:t>
            </a:r>
            <a:r>
              <a:rPr lang="pt-BR" sz="1200" b="0" kern="1200" dirty="0" err="1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subtitulos</a:t>
            </a:r>
            <a:r>
              <a:rPr lang="pt-BR" sz="1200" b="0" kern="1200" dirty="0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 podem ter tamanhos acima (ao critério dos autores).</a:t>
            </a:r>
            <a:endParaRPr lang="pt-BR" sz="800" b="0" kern="1200" dirty="0" smtClean="0">
              <a:solidFill>
                <a:srgbClr val="2B2B2B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pt-BR" sz="800" b="0" kern="1200" dirty="0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Exemplo 2 (Tamanho de letra ’8’, Arial) – Legibilidade mínima para leitura no </a:t>
            </a:r>
            <a:r>
              <a:rPr lang="pt-BR" sz="800" b="0" kern="1200" dirty="0" err="1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ecrã</a:t>
            </a:r>
            <a:r>
              <a:rPr lang="pt-BR" sz="800" b="0" kern="1200" dirty="0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. Textos mais pequenos como por exemplo referências bibliográficas ou notas de rodapé não devem ser inferiores a este tamanho.</a:t>
            </a:r>
            <a:endParaRPr lang="en-US" sz="800" dirty="0">
              <a:solidFill>
                <a:srgbClr val="2B2B2B"/>
              </a:solidFill>
              <a:latin typeface="+mn-lt"/>
              <a:cs typeface="Calibri"/>
            </a:endParaRPr>
          </a:p>
        </p:txBody>
      </p:sp>
      <p:sp>
        <p:nvSpPr>
          <p:cNvPr id="9" name="Subtítulo 2"/>
          <p:cNvSpPr txBox="1">
            <a:spLocks/>
          </p:cNvSpPr>
          <p:nvPr userDrawn="1"/>
        </p:nvSpPr>
        <p:spPr>
          <a:xfrm>
            <a:off x="377810" y="13467953"/>
            <a:ext cx="6336187" cy="1675581"/>
          </a:xfrm>
          <a:prstGeom prst="rect">
            <a:avLst/>
          </a:prstGeom>
          <a:ln w="25400" cap="flat" cmpd="sng" algn="ctr">
            <a:noFill/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32" tIns="45716" rIns="91432" bIns="45716" rtlCol="0" anchor="t">
            <a:noAutofit/>
          </a:bodyPr>
          <a:lstStyle>
            <a:lvl1pPr marL="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63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1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55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828343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47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742514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656686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4570857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5485028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639920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73133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599"/>
              </a:spcAft>
            </a:pPr>
            <a:r>
              <a:rPr lang="pt-BR" sz="1800" b="1" dirty="0" smtClean="0">
                <a:solidFill>
                  <a:srgbClr val="195051"/>
                </a:solidFill>
                <a:latin typeface="+mj-lt"/>
                <a:cs typeface="Calibri"/>
              </a:rPr>
              <a:t>3. Estrutura de conteúdos</a:t>
            </a:r>
          </a:p>
          <a:p>
            <a:pPr algn="just"/>
            <a:r>
              <a:rPr lang="pt-BR" sz="12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“Partir” textos demasiado longos em duas colunas facilita a leitura, pois evita que o leitor se perca entre as linhas do texto. Recomenda-se então que blocos de informação longos sejam divididos em colunas. E blocos  mais pequenos podem ocupar todo o espaço útil da página.</a:t>
            </a:r>
          </a:p>
          <a:p>
            <a:pPr marL="0" marR="0" indent="0" algn="just" defTabSz="182834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pt-BR" sz="1200" kern="1200" dirty="0" smtClean="0">
              <a:solidFill>
                <a:schemeClr val="accent6"/>
              </a:solidFill>
              <a:latin typeface="+mn-lt"/>
              <a:ea typeface="+mn-ea"/>
              <a:cs typeface="+mn-cs"/>
            </a:endParaRPr>
          </a:p>
          <a:p>
            <a:pPr marL="0" marR="0" indent="0" algn="just" defTabSz="182834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pt-BR" sz="120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Já a disposição de imagens vai depender sempre do destaque que o autor lhes queira atribuir. Podem ter a largura de uma coluna, metade da mesma ou a largura útil total da página.</a:t>
            </a:r>
          </a:p>
          <a:p>
            <a:pPr algn="just"/>
            <a:endParaRPr lang="pt-B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50" y="15265049"/>
            <a:ext cx="6192182" cy="7153632"/>
          </a:xfrm>
          <a:prstGeom prst="rect">
            <a:avLst/>
          </a:prstGeom>
        </p:spPr>
      </p:pic>
      <p:sp>
        <p:nvSpPr>
          <p:cNvPr id="11" name="Subtítulo 2"/>
          <p:cNvSpPr txBox="1">
            <a:spLocks/>
          </p:cNvSpPr>
          <p:nvPr userDrawn="1"/>
        </p:nvSpPr>
        <p:spPr>
          <a:xfrm>
            <a:off x="377810" y="22266045"/>
            <a:ext cx="6336187" cy="648019"/>
          </a:xfrm>
          <a:prstGeom prst="rect">
            <a:avLst/>
          </a:prstGeom>
          <a:ln w="25400" cap="flat" cmpd="sng" algn="ctr">
            <a:noFill/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32" tIns="45716" rIns="91432" bIns="45716" rtlCol="0" anchor="t">
            <a:noAutofit/>
          </a:bodyPr>
          <a:lstStyle>
            <a:lvl1pPr marL="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63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1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55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828343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47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742514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656686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4570857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5485028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639920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73133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599"/>
              </a:spcAft>
            </a:pP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2" name="Subtítulo 2"/>
          <p:cNvSpPr txBox="1">
            <a:spLocks/>
          </p:cNvSpPr>
          <p:nvPr userDrawn="1"/>
        </p:nvSpPr>
        <p:spPr>
          <a:xfrm>
            <a:off x="7002004" y="10303177"/>
            <a:ext cx="6336187" cy="1296038"/>
          </a:xfrm>
          <a:prstGeom prst="rect">
            <a:avLst/>
          </a:prstGeom>
          <a:ln w="25400" cap="flat" cmpd="sng" algn="ctr">
            <a:noFill/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32" tIns="45716" rIns="91432" bIns="45716" rtlCol="0" anchor="t">
            <a:noAutofit/>
          </a:bodyPr>
          <a:lstStyle>
            <a:lvl1pPr marL="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63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1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55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828343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47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742514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656686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4570857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5485028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639920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73133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599"/>
              </a:spcAft>
            </a:pPr>
            <a:r>
              <a:rPr lang="pt-PT" sz="1800" b="1" dirty="0">
                <a:solidFill>
                  <a:schemeClr val="accent2"/>
                </a:solidFill>
                <a:latin typeface="+mj-lt"/>
                <a:cs typeface="Calibri"/>
              </a:rPr>
              <a:t>5. </a:t>
            </a:r>
            <a:r>
              <a:rPr lang="pt-PT" sz="1800" b="1" dirty="0" smtClean="0">
                <a:solidFill>
                  <a:schemeClr val="accent2"/>
                </a:solidFill>
                <a:latin typeface="+mj-lt"/>
                <a:cs typeface="Calibri"/>
              </a:rPr>
              <a:t>Qualidade da imagem</a:t>
            </a:r>
          </a:p>
          <a:p>
            <a:pPr algn="just"/>
            <a:r>
              <a:rPr lang="pt-BR" sz="1200" kern="1200" dirty="0" smtClean="0">
                <a:solidFill>
                  <a:srgbClr val="2B2B2B"/>
                </a:solidFill>
                <a:latin typeface="Franklin Gothic Book"/>
                <a:ea typeface="+mn-ea"/>
                <a:cs typeface="Franklin Gothic Book"/>
              </a:rPr>
              <a:t>Ao colocar imagens no </a:t>
            </a:r>
            <a:r>
              <a:rPr lang="pt-BR" sz="1200" kern="1200" dirty="0" err="1" smtClean="0">
                <a:solidFill>
                  <a:srgbClr val="2B2B2B"/>
                </a:solidFill>
                <a:latin typeface="Franklin Gothic Book"/>
                <a:ea typeface="+mn-ea"/>
                <a:cs typeface="Franklin Gothic Book"/>
              </a:rPr>
              <a:t>poster</a:t>
            </a:r>
            <a:r>
              <a:rPr lang="pt-BR" sz="1200" kern="1200" dirty="0" smtClean="0">
                <a:solidFill>
                  <a:srgbClr val="2B2B2B"/>
                </a:solidFill>
                <a:latin typeface="Franklin Gothic Book"/>
                <a:ea typeface="+mn-ea"/>
                <a:cs typeface="Franklin Gothic Book"/>
              </a:rPr>
              <a:t> deve-se ter em atenção a qualidade da mesma em relação ao tamanho ou dimensionamento desejado.</a:t>
            </a:r>
          </a:p>
          <a:p>
            <a:pPr algn="just"/>
            <a:r>
              <a:rPr lang="pt-BR" sz="1200" kern="1200" dirty="0" smtClean="0">
                <a:solidFill>
                  <a:srgbClr val="2B2B2B"/>
                </a:solidFill>
                <a:latin typeface="Franklin Gothic Book"/>
                <a:ea typeface="+mn-ea"/>
                <a:cs typeface="Franklin Gothic Book"/>
              </a:rPr>
              <a:t>Imagens com resolução baixa devem ter um tamanho mais pequeno.</a:t>
            </a:r>
            <a:endParaRPr lang="en-US" sz="1200" dirty="0">
              <a:solidFill>
                <a:srgbClr val="2B2B2B"/>
              </a:solidFill>
              <a:latin typeface="Franklin Gothic Book"/>
              <a:cs typeface="Franklin Gothic Book"/>
            </a:endParaRPr>
          </a:p>
          <a:p>
            <a:pPr algn="just">
              <a:spcAft>
                <a:spcPts val="599"/>
              </a:spcAft>
            </a:pPr>
            <a:endParaRPr lang="en-US" sz="1200" dirty="0">
              <a:solidFill>
                <a:schemeClr val="tx1"/>
              </a:solidFill>
              <a:latin typeface="Franklin Gothic Book"/>
              <a:cs typeface="Franklin Gothic Book"/>
            </a:endParaRPr>
          </a:p>
          <a:p>
            <a:pPr algn="just">
              <a:spcAft>
                <a:spcPts val="599"/>
              </a:spcAft>
            </a:pPr>
            <a:endParaRPr lang="en-US" sz="1200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just">
              <a:spcAft>
                <a:spcPts val="599"/>
              </a:spcAft>
            </a:pPr>
            <a:endParaRPr lang="en-US" sz="12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3" name="Subtítulo 2"/>
          <p:cNvSpPr txBox="1">
            <a:spLocks/>
          </p:cNvSpPr>
          <p:nvPr userDrawn="1"/>
        </p:nvSpPr>
        <p:spPr>
          <a:xfrm>
            <a:off x="7002004" y="16261301"/>
            <a:ext cx="6336187" cy="742526"/>
          </a:xfrm>
          <a:prstGeom prst="rect">
            <a:avLst/>
          </a:prstGeom>
          <a:ln w="25400" cap="flat" cmpd="sng" algn="ctr">
            <a:noFill/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32" tIns="45716" rIns="91432" bIns="45716" rtlCol="0" anchor="t">
            <a:noAutofit/>
          </a:bodyPr>
          <a:lstStyle>
            <a:lvl1pPr marL="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63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1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55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828343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47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742514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656686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4570857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5485028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639920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73133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599"/>
              </a:spcAft>
            </a:pPr>
            <a:r>
              <a:rPr lang="pt-PT" sz="1800" b="1" dirty="0">
                <a:solidFill>
                  <a:srgbClr val="195051"/>
                </a:solidFill>
                <a:latin typeface="Franklin Gothic Medium"/>
                <a:cs typeface="Franklin Gothic Medium"/>
              </a:rPr>
              <a:t>6. </a:t>
            </a:r>
            <a:r>
              <a:rPr lang="pt-PT" sz="1800" b="1" dirty="0" smtClean="0">
                <a:solidFill>
                  <a:srgbClr val="195051"/>
                </a:solidFill>
                <a:latin typeface="Franklin Gothic Medium"/>
                <a:cs typeface="Franklin Gothic Medium"/>
              </a:rPr>
              <a:t>Considerações finais</a:t>
            </a:r>
          </a:p>
          <a:p>
            <a:pPr algn="just"/>
            <a:r>
              <a:rPr lang="pt-BR" sz="1200" kern="1200" dirty="0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O </a:t>
            </a:r>
            <a:r>
              <a:rPr lang="pt-BR" sz="1200" kern="1200" dirty="0" err="1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poster</a:t>
            </a:r>
            <a:r>
              <a:rPr lang="pt-BR" sz="1200" kern="1200" dirty="0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 deve ser guardado em formato PDF e enviado por </a:t>
            </a:r>
            <a:r>
              <a:rPr lang="pt-BR" sz="1200" kern="1200" dirty="0" err="1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email</a:t>
            </a:r>
            <a:r>
              <a:rPr lang="pt-BR" sz="1200" kern="1200" dirty="0" smtClean="0">
                <a:solidFill>
                  <a:srgbClr val="2B2B2B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just">
              <a:spcAft>
                <a:spcPts val="599"/>
              </a:spcAft>
            </a:pPr>
            <a:endParaRPr lang="en-US" sz="800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just">
              <a:spcAft>
                <a:spcPts val="599"/>
              </a:spcAft>
            </a:pPr>
            <a:endParaRPr lang="en-US" sz="800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just">
              <a:spcAft>
                <a:spcPts val="599"/>
              </a:spcAft>
            </a:pPr>
            <a:endParaRPr lang="en-US" sz="12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4" name="Subtítulo 2"/>
          <p:cNvSpPr txBox="1">
            <a:spLocks/>
          </p:cNvSpPr>
          <p:nvPr userDrawn="1"/>
        </p:nvSpPr>
        <p:spPr>
          <a:xfrm>
            <a:off x="377809" y="22422286"/>
            <a:ext cx="12960382" cy="940939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32" tIns="45716" rIns="91432" bIns="45716" rtlCol="0" anchor="b">
            <a:noAutofit/>
          </a:bodyPr>
          <a:lstStyle>
            <a:lvl1pPr marL="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63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1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55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828343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47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742514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656686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4570857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5485028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639920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73133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1236226">
              <a:spcBef>
                <a:spcPts val="0"/>
              </a:spcBef>
              <a:spcAft>
                <a:spcPts val="382"/>
              </a:spcAft>
            </a:pPr>
            <a:r>
              <a:rPr lang="pt-BR" sz="1000" b="1" dirty="0" smtClean="0">
                <a:solidFill>
                  <a:srgbClr val="195051"/>
                </a:solidFill>
                <a:latin typeface="Franklin Gothic Medium"/>
                <a:cs typeface="Franklin Gothic Medium"/>
              </a:rPr>
              <a:t>Espaço para referências bibliográficas e notas</a:t>
            </a:r>
            <a:endParaRPr lang="en-US" sz="1000" b="1" dirty="0" smtClean="0">
              <a:solidFill>
                <a:srgbClr val="195051"/>
              </a:solidFill>
              <a:latin typeface="Franklin Gothic Medium"/>
              <a:cs typeface="Franklin Gothic Medium"/>
            </a:endParaRPr>
          </a:p>
          <a:p>
            <a:pPr algn="l" defTabSz="1236226">
              <a:spcBef>
                <a:spcPts val="0"/>
              </a:spcBef>
            </a:pPr>
            <a:r>
              <a:rPr lang="en-US" sz="800" dirty="0" smtClean="0">
                <a:solidFill>
                  <a:srgbClr val="2B2B2B"/>
                </a:solidFill>
                <a:latin typeface="Franklin Gothic Book"/>
                <a:cs typeface="Franklin Gothic Book"/>
              </a:rPr>
              <a:t>A. </a:t>
            </a:r>
            <a:r>
              <a:rPr lang="en-US" sz="800" dirty="0" err="1" smtClean="0">
                <a:solidFill>
                  <a:srgbClr val="2B2B2B"/>
                </a:solidFill>
                <a:latin typeface="Franklin Gothic Book"/>
                <a:cs typeface="Franklin Gothic Book"/>
              </a:rPr>
              <a:t>Lorem</a:t>
            </a:r>
            <a:r>
              <a:rPr lang="en-US" sz="800" dirty="0" smtClean="0">
                <a:solidFill>
                  <a:srgbClr val="2B2B2B"/>
                </a:solidFill>
                <a:latin typeface="Franklin Gothic Book"/>
                <a:cs typeface="Franklin Gothic Book"/>
              </a:rPr>
              <a:t> </a:t>
            </a:r>
            <a:r>
              <a:rPr lang="en-US" sz="800" dirty="0" err="1" smtClean="0">
                <a:solidFill>
                  <a:srgbClr val="2B2B2B"/>
                </a:solidFill>
                <a:latin typeface="Franklin Gothic Book"/>
                <a:cs typeface="Franklin Gothic Book"/>
              </a:rPr>
              <a:t>ipsum</a:t>
            </a:r>
            <a:r>
              <a:rPr lang="en-US" sz="800" dirty="0" smtClean="0">
                <a:solidFill>
                  <a:srgbClr val="2B2B2B"/>
                </a:solidFill>
                <a:latin typeface="Franklin Gothic Book"/>
                <a:cs typeface="Franklin Gothic Book"/>
              </a:rPr>
              <a:t> dolor sit </a:t>
            </a:r>
            <a:r>
              <a:rPr lang="en-US" sz="800" dirty="0" err="1" smtClean="0">
                <a:solidFill>
                  <a:srgbClr val="2B2B2B"/>
                </a:solidFill>
                <a:latin typeface="Franklin Gothic Book"/>
                <a:cs typeface="Franklin Gothic Book"/>
              </a:rPr>
              <a:t>amet</a:t>
            </a:r>
            <a:r>
              <a:rPr lang="en-US" sz="800" dirty="0" smtClean="0">
                <a:solidFill>
                  <a:srgbClr val="2B2B2B"/>
                </a:solidFill>
                <a:latin typeface="Franklin Gothic Book"/>
                <a:cs typeface="Franklin Gothic Book"/>
              </a:rPr>
              <a:t>, </a:t>
            </a:r>
            <a:r>
              <a:rPr lang="en-US" sz="800" dirty="0" err="1" smtClean="0">
                <a:solidFill>
                  <a:srgbClr val="2B2B2B"/>
                </a:solidFill>
                <a:latin typeface="Franklin Gothic Book"/>
                <a:cs typeface="Franklin Gothic Book"/>
              </a:rPr>
              <a:t>consectetur</a:t>
            </a:r>
            <a:r>
              <a:rPr lang="en-US" sz="800" dirty="0" smtClean="0">
                <a:solidFill>
                  <a:srgbClr val="2B2B2B"/>
                </a:solidFill>
                <a:latin typeface="Franklin Gothic Book"/>
                <a:cs typeface="Franklin Gothic Book"/>
              </a:rPr>
              <a:t> </a:t>
            </a:r>
            <a:r>
              <a:rPr lang="en-US" sz="800" dirty="0" err="1" smtClean="0">
                <a:solidFill>
                  <a:srgbClr val="2B2B2B"/>
                </a:solidFill>
                <a:latin typeface="Franklin Gothic Book"/>
                <a:cs typeface="Franklin Gothic Book"/>
              </a:rPr>
              <a:t>adipiscing</a:t>
            </a:r>
            <a:r>
              <a:rPr lang="en-US" sz="800" dirty="0" smtClean="0">
                <a:solidFill>
                  <a:srgbClr val="2B2B2B"/>
                </a:solidFill>
                <a:latin typeface="Franklin Gothic Book"/>
                <a:cs typeface="Franklin Gothic Book"/>
              </a:rPr>
              <a:t> </a:t>
            </a:r>
            <a:r>
              <a:rPr lang="en-US" sz="800" dirty="0" err="1" smtClean="0">
                <a:solidFill>
                  <a:srgbClr val="2B2B2B"/>
                </a:solidFill>
                <a:latin typeface="Franklin Gothic Book"/>
                <a:cs typeface="Franklin Gothic Book"/>
              </a:rPr>
              <a:t>elit</a:t>
            </a:r>
            <a:r>
              <a:rPr lang="en-US" sz="800" dirty="0" smtClean="0">
                <a:solidFill>
                  <a:srgbClr val="2B2B2B"/>
                </a:solidFill>
                <a:latin typeface="Franklin Gothic Book"/>
                <a:cs typeface="Franklin Gothic Book"/>
              </a:rPr>
              <a:t>. </a:t>
            </a:r>
            <a:r>
              <a:rPr lang="en-US" sz="800" dirty="0" err="1" smtClean="0">
                <a:solidFill>
                  <a:srgbClr val="2B2B2B"/>
                </a:solidFill>
                <a:latin typeface="Franklin Gothic Book"/>
                <a:cs typeface="Franklin Gothic Book"/>
              </a:rPr>
              <a:t>Nunc</a:t>
            </a:r>
            <a:r>
              <a:rPr lang="en-US" sz="800" dirty="0" smtClean="0">
                <a:solidFill>
                  <a:srgbClr val="2B2B2B"/>
                </a:solidFill>
                <a:latin typeface="Franklin Gothic Book"/>
                <a:cs typeface="Franklin Gothic Book"/>
              </a:rPr>
              <a:t> </a:t>
            </a:r>
            <a:r>
              <a:rPr lang="en-US" sz="800" dirty="0" err="1" smtClean="0">
                <a:solidFill>
                  <a:srgbClr val="2B2B2B"/>
                </a:solidFill>
                <a:latin typeface="Franklin Gothic Book"/>
                <a:cs typeface="Franklin Gothic Book"/>
              </a:rPr>
              <a:t>quis</a:t>
            </a:r>
            <a:r>
              <a:rPr lang="en-US" sz="800" dirty="0" smtClean="0">
                <a:solidFill>
                  <a:srgbClr val="2B2B2B"/>
                </a:solidFill>
                <a:latin typeface="Franklin Gothic Book"/>
                <a:cs typeface="Franklin Gothic Book"/>
              </a:rPr>
              <a:t> </a:t>
            </a:r>
            <a:r>
              <a:rPr lang="en-US" sz="800" dirty="0" err="1" smtClean="0">
                <a:solidFill>
                  <a:srgbClr val="2B2B2B"/>
                </a:solidFill>
                <a:latin typeface="Franklin Gothic Book"/>
                <a:cs typeface="Franklin Gothic Book"/>
              </a:rPr>
              <a:t>lectus</a:t>
            </a:r>
            <a:r>
              <a:rPr lang="en-US" sz="800" dirty="0" smtClean="0">
                <a:solidFill>
                  <a:srgbClr val="2B2B2B"/>
                </a:solidFill>
                <a:latin typeface="Franklin Gothic Book"/>
                <a:cs typeface="Franklin Gothic Book"/>
              </a:rPr>
              <a:t> sit </a:t>
            </a:r>
            <a:r>
              <a:rPr lang="en-US" sz="800" dirty="0" err="1" smtClean="0">
                <a:solidFill>
                  <a:srgbClr val="2B2B2B"/>
                </a:solidFill>
                <a:latin typeface="Franklin Gothic Book"/>
                <a:cs typeface="Franklin Gothic Book"/>
              </a:rPr>
              <a:t>amet</a:t>
            </a:r>
            <a:r>
              <a:rPr lang="en-US" sz="800" dirty="0" smtClean="0">
                <a:solidFill>
                  <a:srgbClr val="2B2B2B"/>
                </a:solidFill>
                <a:latin typeface="Franklin Gothic Book"/>
                <a:cs typeface="Franklin Gothic Book"/>
              </a:rPr>
              <a:t> </a:t>
            </a:r>
            <a:r>
              <a:rPr lang="en-US" sz="800" dirty="0" err="1" smtClean="0">
                <a:solidFill>
                  <a:srgbClr val="2B2B2B"/>
                </a:solidFill>
                <a:latin typeface="Franklin Gothic Book"/>
                <a:cs typeface="Franklin Gothic Book"/>
              </a:rPr>
              <a:t>ipsum</a:t>
            </a:r>
            <a:r>
              <a:rPr lang="en-US" sz="800" dirty="0" smtClean="0">
                <a:solidFill>
                  <a:srgbClr val="2B2B2B"/>
                </a:solidFill>
                <a:latin typeface="Franklin Gothic Book"/>
                <a:cs typeface="Franklin Gothic Book"/>
              </a:rPr>
              <a:t> </a:t>
            </a:r>
            <a:r>
              <a:rPr lang="en-US" sz="800" dirty="0" err="1" smtClean="0">
                <a:solidFill>
                  <a:srgbClr val="2B2B2B"/>
                </a:solidFill>
                <a:latin typeface="Franklin Gothic Book"/>
                <a:cs typeface="Franklin Gothic Book"/>
              </a:rPr>
              <a:t>aliquam</a:t>
            </a:r>
            <a:r>
              <a:rPr lang="en-US" sz="800" dirty="0" smtClean="0">
                <a:solidFill>
                  <a:srgbClr val="2B2B2B"/>
                </a:solidFill>
                <a:latin typeface="Franklin Gothic Book"/>
                <a:cs typeface="Franklin Gothic Book"/>
              </a:rPr>
              <a:t> </a:t>
            </a:r>
            <a:r>
              <a:rPr lang="en-US" sz="800" dirty="0" err="1" smtClean="0">
                <a:solidFill>
                  <a:srgbClr val="2B2B2B"/>
                </a:solidFill>
                <a:latin typeface="Franklin Gothic Book"/>
                <a:cs typeface="Franklin Gothic Book"/>
              </a:rPr>
              <a:t>tristique</a:t>
            </a:r>
            <a:r>
              <a:rPr lang="en-US" sz="800" dirty="0" smtClean="0">
                <a:solidFill>
                  <a:srgbClr val="2B2B2B"/>
                </a:solidFill>
                <a:latin typeface="Franklin Gothic Book"/>
                <a:cs typeface="Franklin Gothic Book"/>
              </a:rPr>
              <a:t>.</a:t>
            </a:r>
          </a:p>
          <a:p>
            <a:pPr algn="l" defTabSz="1236226">
              <a:spcBef>
                <a:spcPts val="0"/>
              </a:spcBef>
            </a:pPr>
            <a:r>
              <a:rPr lang="en-US" sz="800" dirty="0" smtClean="0">
                <a:solidFill>
                  <a:srgbClr val="2B2B2B"/>
                </a:solidFill>
                <a:latin typeface="Franklin Gothic Book"/>
                <a:cs typeface="Franklin Gothic Book"/>
              </a:rPr>
              <a:t>B</a:t>
            </a:r>
            <a:r>
              <a:rPr lang="en-US" sz="800" dirty="0">
                <a:solidFill>
                  <a:srgbClr val="2B2B2B"/>
                </a:solidFill>
                <a:latin typeface="Franklin Gothic Book"/>
                <a:cs typeface="Franklin Gothic Book"/>
              </a:rPr>
              <a:t>. Nunc </a:t>
            </a:r>
            <a:r>
              <a:rPr lang="en-US" sz="800" dirty="0" err="1">
                <a:solidFill>
                  <a:srgbClr val="2B2B2B"/>
                </a:solidFill>
                <a:latin typeface="Franklin Gothic Book"/>
                <a:cs typeface="Franklin Gothic Book"/>
              </a:rPr>
              <a:t>quis</a:t>
            </a:r>
            <a:r>
              <a:rPr lang="en-US" sz="800" dirty="0">
                <a:solidFill>
                  <a:srgbClr val="2B2B2B"/>
                </a:solidFill>
                <a:latin typeface="Franklin Gothic Book"/>
                <a:cs typeface="Franklin Gothic Book"/>
              </a:rPr>
              <a:t> </a:t>
            </a:r>
            <a:r>
              <a:rPr lang="en-US" sz="800" dirty="0" err="1">
                <a:solidFill>
                  <a:srgbClr val="2B2B2B"/>
                </a:solidFill>
                <a:latin typeface="Franklin Gothic Book"/>
                <a:cs typeface="Franklin Gothic Book"/>
              </a:rPr>
              <a:t>lectus</a:t>
            </a:r>
            <a:r>
              <a:rPr lang="en-US" sz="800" dirty="0">
                <a:solidFill>
                  <a:srgbClr val="2B2B2B"/>
                </a:solidFill>
                <a:latin typeface="Franklin Gothic Book"/>
                <a:cs typeface="Franklin Gothic Book"/>
              </a:rPr>
              <a:t> sit </a:t>
            </a:r>
            <a:r>
              <a:rPr lang="en-US" sz="800" dirty="0" err="1">
                <a:solidFill>
                  <a:srgbClr val="2B2B2B"/>
                </a:solidFill>
                <a:latin typeface="Franklin Gothic Book"/>
                <a:cs typeface="Franklin Gothic Book"/>
              </a:rPr>
              <a:t>amet</a:t>
            </a:r>
            <a:r>
              <a:rPr lang="en-US" sz="800" dirty="0">
                <a:solidFill>
                  <a:srgbClr val="2B2B2B"/>
                </a:solidFill>
                <a:latin typeface="Franklin Gothic Book"/>
                <a:cs typeface="Franklin Gothic Book"/>
              </a:rPr>
              <a:t> ipsum </a:t>
            </a:r>
            <a:r>
              <a:rPr lang="en-US" sz="800" dirty="0" err="1">
                <a:solidFill>
                  <a:srgbClr val="2B2B2B"/>
                </a:solidFill>
                <a:latin typeface="Franklin Gothic Book"/>
                <a:cs typeface="Franklin Gothic Book"/>
              </a:rPr>
              <a:t>aliquam</a:t>
            </a:r>
            <a:r>
              <a:rPr lang="en-US" sz="800" dirty="0">
                <a:solidFill>
                  <a:srgbClr val="2B2B2B"/>
                </a:solidFill>
                <a:latin typeface="Franklin Gothic Book"/>
                <a:cs typeface="Franklin Gothic Book"/>
              </a:rPr>
              <a:t> </a:t>
            </a:r>
            <a:r>
              <a:rPr lang="en-US" sz="800" dirty="0" err="1">
                <a:solidFill>
                  <a:srgbClr val="2B2B2B"/>
                </a:solidFill>
                <a:latin typeface="Franklin Gothic Book"/>
                <a:cs typeface="Franklin Gothic Book"/>
              </a:rPr>
              <a:t>tristique</a:t>
            </a:r>
            <a:r>
              <a:rPr lang="en-US" sz="800" dirty="0">
                <a:solidFill>
                  <a:srgbClr val="2B2B2B"/>
                </a:solidFill>
                <a:latin typeface="Franklin Gothic Book"/>
                <a:cs typeface="Franklin Gothic Book"/>
              </a:rPr>
              <a:t>.</a:t>
            </a:r>
          </a:p>
          <a:p>
            <a:pPr algn="l" defTabSz="1236226">
              <a:spcBef>
                <a:spcPts val="0"/>
              </a:spcBef>
            </a:pPr>
            <a:r>
              <a:rPr lang="en-US" sz="800" dirty="0">
                <a:solidFill>
                  <a:srgbClr val="2B2B2B"/>
                </a:solidFill>
                <a:latin typeface="Franklin Gothic Book"/>
                <a:cs typeface="Franklin Gothic Book"/>
              </a:rPr>
              <a:t>C. </a:t>
            </a:r>
            <a:r>
              <a:rPr lang="en-US" sz="800" dirty="0" err="1">
                <a:solidFill>
                  <a:srgbClr val="2B2B2B"/>
                </a:solidFill>
                <a:latin typeface="Franklin Gothic Book"/>
                <a:cs typeface="Franklin Gothic Book"/>
              </a:rPr>
              <a:t>Quisque</a:t>
            </a:r>
            <a:r>
              <a:rPr lang="en-US" sz="800" dirty="0">
                <a:solidFill>
                  <a:srgbClr val="2B2B2B"/>
                </a:solidFill>
                <a:latin typeface="Franklin Gothic Book"/>
                <a:cs typeface="Franklin Gothic Book"/>
              </a:rPr>
              <a:t> </a:t>
            </a:r>
            <a:r>
              <a:rPr lang="en-US" sz="800" dirty="0" err="1">
                <a:solidFill>
                  <a:srgbClr val="2B2B2B"/>
                </a:solidFill>
                <a:latin typeface="Franklin Gothic Book"/>
                <a:cs typeface="Franklin Gothic Book"/>
              </a:rPr>
              <a:t>quis</a:t>
            </a:r>
            <a:r>
              <a:rPr lang="en-US" sz="800" dirty="0">
                <a:solidFill>
                  <a:srgbClr val="2B2B2B"/>
                </a:solidFill>
                <a:latin typeface="Franklin Gothic Book"/>
                <a:cs typeface="Franklin Gothic Book"/>
              </a:rPr>
              <a:t> </a:t>
            </a:r>
            <a:r>
              <a:rPr lang="en-US" sz="800" dirty="0" err="1">
                <a:solidFill>
                  <a:srgbClr val="2B2B2B"/>
                </a:solidFill>
                <a:latin typeface="Franklin Gothic Book"/>
                <a:cs typeface="Franklin Gothic Book"/>
              </a:rPr>
              <a:t>massa</a:t>
            </a:r>
            <a:r>
              <a:rPr lang="en-US" sz="800" dirty="0">
                <a:solidFill>
                  <a:srgbClr val="2B2B2B"/>
                </a:solidFill>
                <a:latin typeface="Franklin Gothic Book"/>
                <a:cs typeface="Franklin Gothic Book"/>
              </a:rPr>
              <a:t> </a:t>
            </a:r>
            <a:r>
              <a:rPr lang="en-US" sz="800" dirty="0" err="1">
                <a:solidFill>
                  <a:srgbClr val="2B2B2B"/>
                </a:solidFill>
                <a:latin typeface="Franklin Gothic Book"/>
                <a:cs typeface="Franklin Gothic Book"/>
              </a:rPr>
              <a:t>pretium</a:t>
            </a:r>
            <a:r>
              <a:rPr lang="en-US" sz="800" dirty="0">
                <a:solidFill>
                  <a:srgbClr val="2B2B2B"/>
                </a:solidFill>
                <a:latin typeface="Franklin Gothic Book"/>
                <a:cs typeface="Franklin Gothic Book"/>
              </a:rPr>
              <a:t>, </a:t>
            </a:r>
            <a:r>
              <a:rPr lang="en-US" sz="800" dirty="0" err="1">
                <a:solidFill>
                  <a:srgbClr val="2B2B2B"/>
                </a:solidFill>
                <a:latin typeface="Franklin Gothic Book"/>
                <a:cs typeface="Franklin Gothic Book"/>
              </a:rPr>
              <a:t>blandit</a:t>
            </a:r>
            <a:r>
              <a:rPr lang="en-US" sz="800" dirty="0">
                <a:solidFill>
                  <a:srgbClr val="2B2B2B"/>
                </a:solidFill>
                <a:latin typeface="Franklin Gothic Book"/>
                <a:cs typeface="Franklin Gothic Book"/>
              </a:rPr>
              <a:t> </a:t>
            </a:r>
            <a:r>
              <a:rPr lang="en-US" sz="800" dirty="0" err="1">
                <a:solidFill>
                  <a:srgbClr val="2B2B2B"/>
                </a:solidFill>
                <a:latin typeface="Franklin Gothic Book"/>
                <a:cs typeface="Franklin Gothic Book"/>
              </a:rPr>
              <a:t>augue</a:t>
            </a:r>
            <a:r>
              <a:rPr lang="en-US" sz="800" dirty="0">
                <a:solidFill>
                  <a:srgbClr val="2B2B2B"/>
                </a:solidFill>
                <a:latin typeface="Franklin Gothic Book"/>
                <a:cs typeface="Franklin Gothic Book"/>
              </a:rPr>
              <a:t> vitae, </a:t>
            </a:r>
            <a:r>
              <a:rPr lang="en-US" sz="800" dirty="0" err="1">
                <a:solidFill>
                  <a:srgbClr val="2B2B2B"/>
                </a:solidFill>
                <a:latin typeface="Franklin Gothic Book"/>
                <a:cs typeface="Franklin Gothic Book"/>
              </a:rPr>
              <a:t>bibendum</a:t>
            </a:r>
            <a:r>
              <a:rPr lang="en-US" sz="800" dirty="0">
                <a:solidFill>
                  <a:srgbClr val="2B2B2B"/>
                </a:solidFill>
                <a:latin typeface="Franklin Gothic Book"/>
                <a:cs typeface="Franklin Gothic Book"/>
              </a:rPr>
              <a:t> </a:t>
            </a:r>
            <a:r>
              <a:rPr lang="en-US" sz="800" dirty="0" err="1">
                <a:solidFill>
                  <a:srgbClr val="2B2B2B"/>
                </a:solidFill>
                <a:latin typeface="Franklin Gothic Book"/>
                <a:cs typeface="Franklin Gothic Book"/>
              </a:rPr>
              <a:t>nisl</a:t>
            </a:r>
            <a:r>
              <a:rPr lang="en-US" sz="800" dirty="0">
                <a:solidFill>
                  <a:srgbClr val="2B2B2B"/>
                </a:solidFill>
                <a:latin typeface="Franklin Gothic Book"/>
                <a:cs typeface="Franklin Gothic Book"/>
              </a:rPr>
              <a:t>.</a:t>
            </a:r>
            <a:endParaRPr lang="pt-PT" sz="800" dirty="0">
              <a:solidFill>
                <a:srgbClr val="2B2B2B"/>
              </a:solidFill>
              <a:latin typeface="Franklin Gothic Book"/>
              <a:cs typeface="Franklin Gothic Book"/>
            </a:endParaRPr>
          </a:p>
          <a:p>
            <a:pPr marL="108447" indent="-108447" algn="l" defTabSz="1236226">
              <a:spcBef>
                <a:spcPts val="0"/>
              </a:spcBef>
              <a:spcAft>
                <a:spcPts val="382"/>
              </a:spcAft>
              <a:buFont typeface="Arial"/>
              <a:buChar char="•"/>
            </a:pPr>
            <a:endParaRPr lang="en-US" sz="800" dirty="0">
              <a:solidFill>
                <a:srgbClr val="6D6E71"/>
              </a:solidFill>
              <a:latin typeface="Franklin Gothic Book"/>
              <a:cs typeface="Franklin Gothic Book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024" y="17303774"/>
            <a:ext cx="4536504" cy="4948062"/>
          </a:xfrm>
          <a:prstGeom prst="rect">
            <a:avLst/>
          </a:prstGeom>
        </p:spPr>
      </p:pic>
      <p:graphicFrame>
        <p:nvGraphicFramePr>
          <p:cNvPr id="16" name="Object 15">
            <a:extLst>
              <a:ext uri="{FF2B5EF4-FFF2-40B4-BE49-F238E27FC236}">
                <a16:creationId xmlns="" xmlns:a16="http://schemas.microsoft.com/office/drawing/2014/main" id="{F1901447-4B48-4D8A-9562-4BD7BBBA98F3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4219062990"/>
              </p:ext>
            </p:extLst>
          </p:nvPr>
        </p:nvGraphicFramePr>
        <p:xfrm>
          <a:off x="7002007" y="11869154"/>
          <a:ext cx="6264184" cy="31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Image" r:id="rId6" imgW="7580880" imgH="3758400" progId="Photoshop.Image.18">
                  <p:embed/>
                </p:oleObj>
              </mc:Choice>
              <mc:Fallback>
                <p:oleObj name="Image" r:id="rId6" imgW="7580880" imgH="3758400" progId="Photoshop.Image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002007" y="11869154"/>
                        <a:ext cx="6264184" cy="310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5A1C1B2F-3989-4472-B28F-BE660C4791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18011" y="14461228"/>
            <a:ext cx="992154" cy="11502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9299C640-0DC2-4284-96AA-D3312810F2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58106" y="14606967"/>
            <a:ext cx="884195" cy="1150298"/>
          </a:xfrm>
          <a:prstGeom prst="rect">
            <a:avLst/>
          </a:prstGeom>
        </p:spPr>
      </p:pic>
      <p:sp>
        <p:nvSpPr>
          <p:cNvPr id="19" name="CaixaDeTexto 3"/>
          <p:cNvSpPr txBox="1"/>
          <p:nvPr userDrawn="1"/>
        </p:nvSpPr>
        <p:spPr>
          <a:xfrm>
            <a:off x="377811" y="2861423"/>
            <a:ext cx="12888380" cy="1004742"/>
          </a:xfrm>
          <a:prstGeom prst="rect">
            <a:avLst/>
          </a:prstGeom>
          <a:noFill/>
        </p:spPr>
        <p:txBody>
          <a:bodyPr wrap="square" lIns="95993" tIns="47996" rIns="95993" bIns="47996" rtlCol="0">
            <a:spAutoFit/>
          </a:bodyPr>
          <a:lstStyle/>
          <a:p>
            <a:pPr algn="just">
              <a:spcAft>
                <a:spcPts val="599"/>
              </a:spcAft>
            </a:pPr>
            <a:r>
              <a:rPr lang="pt-PT" sz="1800" b="1" kern="1200" dirty="0" smtClean="0">
                <a:solidFill>
                  <a:srgbClr val="195051"/>
                </a:solidFill>
                <a:latin typeface="+mj-lt"/>
                <a:ea typeface="+mn-ea"/>
                <a:cs typeface="Calibri"/>
              </a:rPr>
              <a:t>1. </a:t>
            </a:r>
            <a:r>
              <a:rPr lang="pt-BR" sz="1800" b="1" kern="1200" dirty="0" smtClean="0">
                <a:solidFill>
                  <a:srgbClr val="195051"/>
                </a:solidFill>
                <a:latin typeface="+mj-lt"/>
                <a:ea typeface="+mn-ea"/>
                <a:cs typeface="+mn-cs"/>
              </a:rPr>
              <a:t>Introdução</a:t>
            </a:r>
            <a:endParaRPr lang="pt-PT" sz="1800" b="1" kern="1200" dirty="0" smtClean="0">
              <a:solidFill>
                <a:srgbClr val="195051"/>
              </a:solidFill>
              <a:latin typeface="+mj-lt"/>
              <a:ea typeface="+mn-ea"/>
              <a:cs typeface="Calibri"/>
            </a:endParaRPr>
          </a:p>
          <a:p>
            <a:pPr marL="0" marR="0" indent="0" algn="just" defTabSz="10883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 smtClean="0">
                <a:solidFill>
                  <a:srgbClr val="2B2B2B"/>
                </a:solidFill>
                <a:latin typeface="+mn-lt"/>
                <a:cs typeface="Calibri"/>
              </a:rPr>
              <a:t>Este </a:t>
            </a:r>
            <a:r>
              <a:rPr lang="pt-BR" sz="1200" dirty="0" err="1" smtClean="0">
                <a:solidFill>
                  <a:srgbClr val="2B2B2B"/>
                </a:solidFill>
                <a:latin typeface="+mn-lt"/>
                <a:cs typeface="Calibri"/>
              </a:rPr>
              <a:t>template</a:t>
            </a:r>
            <a:r>
              <a:rPr lang="pt-BR" sz="1200" dirty="0" smtClean="0">
                <a:solidFill>
                  <a:srgbClr val="2B2B2B"/>
                </a:solidFill>
                <a:latin typeface="+mn-lt"/>
                <a:cs typeface="Calibri"/>
              </a:rPr>
              <a:t> é completamente editável e serve apenas para exemplificar uma estrutura e formatação adequadas de modo a promover uma boa visualização e correta leitura da informação no </a:t>
            </a:r>
            <a:r>
              <a:rPr lang="pt-BR" sz="1200" dirty="0" err="1" smtClean="0">
                <a:solidFill>
                  <a:srgbClr val="2B2B2B"/>
                </a:solidFill>
                <a:latin typeface="+mn-lt"/>
                <a:cs typeface="Calibri"/>
              </a:rPr>
              <a:t>ecrã</a:t>
            </a:r>
            <a:r>
              <a:rPr lang="pt-BR" sz="1200" dirty="0" smtClean="0">
                <a:solidFill>
                  <a:srgbClr val="2B2B2B"/>
                </a:solidFill>
                <a:latin typeface="+mn-lt"/>
                <a:cs typeface="Calibri"/>
              </a:rPr>
              <a:t>. O autor é livre de seguir esta estrutura ou personalizá-la, desde que tenha em consideração que a sua visibilidade não será comprometida, assumindo essa responsabilidade.</a:t>
            </a:r>
          </a:p>
          <a:p>
            <a:pPr marL="0" marR="0" indent="0" algn="just" defTabSz="10883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 smtClean="0">
                <a:solidFill>
                  <a:srgbClr val="2B2B2B"/>
                </a:solidFill>
                <a:latin typeface="+mn-lt"/>
                <a:cs typeface="Calibri"/>
              </a:rPr>
              <a:t>As recomendações constantes neste </a:t>
            </a:r>
            <a:r>
              <a:rPr lang="pt-BR" sz="1200" dirty="0" err="1" smtClean="0">
                <a:solidFill>
                  <a:srgbClr val="2B2B2B"/>
                </a:solidFill>
                <a:latin typeface="+mn-lt"/>
                <a:cs typeface="Calibri"/>
              </a:rPr>
              <a:t>template</a:t>
            </a:r>
            <a:r>
              <a:rPr lang="pt-BR" sz="1200" dirty="0" smtClean="0">
                <a:solidFill>
                  <a:srgbClr val="2B2B2B"/>
                </a:solidFill>
                <a:latin typeface="+mn-lt"/>
                <a:cs typeface="Calibri"/>
              </a:rPr>
              <a:t> servem apenas como referência e apoio aos autores, não sendo necessariamente obrigatórias.</a:t>
            </a:r>
            <a:endParaRPr lang="en-US" sz="1200" dirty="0">
              <a:solidFill>
                <a:srgbClr val="2B2B2B"/>
              </a:solidFill>
              <a:latin typeface="Calibri"/>
              <a:cs typeface="Calibri"/>
            </a:endParaRPr>
          </a:p>
        </p:txBody>
      </p:sp>
      <p:pic>
        <p:nvPicPr>
          <p:cNvPr id="20" name="Picture 5"/>
          <p:cNvPicPr>
            <a:picLocks noChangeAspect="1"/>
          </p:cNvPicPr>
          <p:nvPr userDrawn="1"/>
        </p:nvPicPr>
        <p:blipFill rotWithShape="1">
          <a:blip r:embed="rId10"/>
          <a:srcRect r="18680"/>
          <a:stretch/>
        </p:blipFill>
        <p:spPr>
          <a:xfrm>
            <a:off x="7050008" y="5265698"/>
            <a:ext cx="6134035" cy="1584047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 userDrawn="1"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34123" y="5457706"/>
            <a:ext cx="630781" cy="731324"/>
          </a:xfrm>
          <a:prstGeom prst="rect">
            <a:avLst/>
          </a:prstGeom>
        </p:spPr>
      </p:pic>
      <p:pic>
        <p:nvPicPr>
          <p:cNvPr id="22" name="Picture 28"/>
          <p:cNvPicPr>
            <a:picLocks noChangeAspect="1"/>
          </p:cNvPicPr>
          <p:nvPr userDrawn="1"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18012" y="5457706"/>
            <a:ext cx="562143" cy="731324"/>
          </a:xfrm>
          <a:prstGeom prst="rect">
            <a:avLst/>
          </a:prstGeom>
        </p:spPr>
      </p:pic>
      <p:pic>
        <p:nvPicPr>
          <p:cNvPr id="23" name="Imagem 8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50" y="5728703"/>
            <a:ext cx="5896278" cy="3702863"/>
          </a:xfrm>
          <a:prstGeom prst="rect">
            <a:avLst/>
          </a:prstGeom>
        </p:spPr>
      </p:pic>
      <p:pic>
        <p:nvPicPr>
          <p:cNvPr id="24" name="Imagem 8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50" y="9431566"/>
            <a:ext cx="5896278" cy="3702862"/>
          </a:xfrm>
          <a:prstGeom prst="rect">
            <a:avLst/>
          </a:prstGeom>
        </p:spPr>
      </p:pic>
      <p:sp>
        <p:nvSpPr>
          <p:cNvPr id="30" name="TextBox 29"/>
          <p:cNvSpPr txBox="1"/>
          <p:nvPr userDrawn="1"/>
        </p:nvSpPr>
        <p:spPr>
          <a:xfrm>
            <a:off x="449306" y="381895"/>
            <a:ext cx="113178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10883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3200" b="1" dirty="0" smtClean="0">
                <a:solidFill>
                  <a:schemeClr val="bg1"/>
                </a:solidFill>
                <a:latin typeface="+mj-lt"/>
                <a:cs typeface="Arial"/>
              </a:rPr>
              <a:t>TEMPLATE </a:t>
            </a:r>
            <a:r>
              <a:rPr lang="pt-PT" sz="3200" b="1" dirty="0" err="1" smtClean="0">
                <a:solidFill>
                  <a:schemeClr val="bg1"/>
                </a:solidFill>
                <a:latin typeface="+mj-lt"/>
                <a:cs typeface="Arial"/>
              </a:rPr>
              <a:t>ePOSTERS</a:t>
            </a:r>
            <a:r>
              <a:rPr lang="pt-PT" sz="3200" b="1" dirty="0" smtClean="0">
                <a:solidFill>
                  <a:schemeClr val="bg1"/>
                </a:solidFill>
                <a:latin typeface="+mj-lt"/>
                <a:cs typeface="Arial"/>
              </a:rPr>
              <a:t>: Exemplo de estrutura e formatação do poster eletrônico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TextBox 30"/>
          <p:cNvSpPr txBox="1"/>
          <p:nvPr userDrawn="1"/>
        </p:nvSpPr>
        <p:spPr>
          <a:xfrm>
            <a:off x="449288" y="1648422"/>
            <a:ext cx="11317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10883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 smtClean="0">
                <a:solidFill>
                  <a:schemeClr val="bg1"/>
                </a:solidFill>
                <a:cs typeface="Arial"/>
              </a:rPr>
              <a:t>Nomes dos autores: John Doe (1), Jane Doe (2)</a:t>
            </a:r>
            <a:endParaRPr lang="en-US" sz="1200" dirty="0"/>
          </a:p>
        </p:txBody>
      </p:sp>
      <p:sp>
        <p:nvSpPr>
          <p:cNvPr id="32" name="TextBox 31"/>
          <p:cNvSpPr txBox="1"/>
          <p:nvPr userDrawn="1"/>
        </p:nvSpPr>
        <p:spPr>
          <a:xfrm>
            <a:off x="449306" y="2110087"/>
            <a:ext cx="113178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10883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 smtClean="0">
                <a:solidFill>
                  <a:schemeClr val="bg1"/>
                </a:solidFill>
                <a:cs typeface="Arial"/>
              </a:rPr>
              <a:t>Instituição/Organização: 1. Afiliação A, 2. Afiliação </a:t>
            </a:r>
            <a:r>
              <a:rPr lang="pt-BR" sz="1200" dirty="0" err="1" smtClean="0">
                <a:solidFill>
                  <a:schemeClr val="bg1"/>
                </a:solidFill>
                <a:cs typeface="Arial"/>
              </a:rPr>
              <a:t>B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6552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Poster Bas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449288" y="381894"/>
            <a:ext cx="11344917" cy="129614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200" b="1" baseline="0">
                <a:solidFill>
                  <a:schemeClr val="bg1"/>
                </a:solidFill>
                <a:latin typeface="+mj-lt"/>
                <a:cs typeface="Franklin Gothic Book"/>
              </a:defRPr>
            </a:lvl1pPr>
          </a:lstStyle>
          <a:p>
            <a:r>
              <a:rPr lang="pt-PT" dirty="0" smtClean="0">
                <a:cs typeface="Arial"/>
              </a:rPr>
              <a:t>Título/</a:t>
            </a:r>
            <a:r>
              <a:rPr lang="pt-PT" dirty="0" err="1" smtClean="0">
                <a:cs typeface="Arial"/>
              </a:rPr>
              <a:t>Title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49288" y="1678038"/>
            <a:ext cx="11344918" cy="432048"/>
          </a:xfrm>
          <a:prstGeom prst="rect">
            <a:avLst/>
          </a:prstGeom>
        </p:spPr>
        <p:txBody>
          <a:bodyPr/>
          <a:lstStyle>
            <a:lvl1pPr marL="0" marR="0" indent="0" algn="l" defTabSz="10883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 baseline="0">
                <a:solidFill>
                  <a:srgbClr val="FFFFFF"/>
                </a:solidFill>
                <a:latin typeface="+mn-lt"/>
                <a:cs typeface="Calibri"/>
              </a:defRPr>
            </a:lvl1pPr>
          </a:lstStyle>
          <a:p>
            <a:r>
              <a:rPr lang="pt-BR" dirty="0" smtClean="0">
                <a:solidFill>
                  <a:schemeClr val="bg1"/>
                </a:solidFill>
                <a:cs typeface="Arial"/>
              </a:rPr>
              <a:t>Nome do autor (1); Nome do autor (2); Nome do autor (3); [...] / </a:t>
            </a:r>
            <a:r>
              <a:rPr lang="pt-BR" dirty="0" err="1" smtClean="0">
                <a:solidFill>
                  <a:schemeClr val="bg1"/>
                </a:solidFill>
                <a:cs typeface="Arial"/>
              </a:rPr>
              <a:t>Name</a:t>
            </a:r>
            <a:r>
              <a:rPr lang="pt-BR" dirty="0" smtClean="0">
                <a:solidFill>
                  <a:schemeClr val="bg1"/>
                </a:solidFill>
                <a:cs typeface="Arial"/>
              </a:rPr>
              <a:t> </a:t>
            </a:r>
            <a:r>
              <a:rPr lang="pt-BR" dirty="0" err="1" smtClean="0">
                <a:solidFill>
                  <a:schemeClr val="bg1"/>
                </a:solidFill>
                <a:cs typeface="Arial"/>
              </a:rPr>
              <a:t>of</a:t>
            </a:r>
            <a:r>
              <a:rPr lang="pt-BR" dirty="0" smtClean="0">
                <a:solidFill>
                  <a:schemeClr val="bg1"/>
                </a:solidFill>
                <a:cs typeface="Arial"/>
              </a:rPr>
              <a:t> </a:t>
            </a:r>
            <a:r>
              <a:rPr lang="pt-BR" dirty="0" err="1" smtClean="0">
                <a:solidFill>
                  <a:schemeClr val="bg1"/>
                </a:solidFill>
                <a:cs typeface="Arial"/>
              </a:rPr>
              <a:t>the</a:t>
            </a:r>
            <a:r>
              <a:rPr lang="pt-BR" dirty="0" smtClean="0">
                <a:solidFill>
                  <a:schemeClr val="bg1"/>
                </a:solidFill>
                <a:cs typeface="Arial"/>
              </a:rPr>
              <a:t> autor(1); </a:t>
            </a:r>
            <a:r>
              <a:rPr lang="pt-BR" dirty="0" err="1" smtClean="0">
                <a:solidFill>
                  <a:schemeClr val="bg1"/>
                </a:solidFill>
                <a:cs typeface="Arial"/>
              </a:rPr>
              <a:t>Name</a:t>
            </a:r>
            <a:r>
              <a:rPr lang="pt-BR" dirty="0" smtClean="0">
                <a:solidFill>
                  <a:schemeClr val="bg1"/>
                </a:solidFill>
                <a:cs typeface="Arial"/>
              </a:rPr>
              <a:t> </a:t>
            </a:r>
            <a:r>
              <a:rPr lang="pt-BR" dirty="0" err="1" smtClean="0">
                <a:solidFill>
                  <a:schemeClr val="bg1"/>
                </a:solidFill>
                <a:cs typeface="Arial"/>
              </a:rPr>
              <a:t>of</a:t>
            </a:r>
            <a:r>
              <a:rPr lang="pt-BR" dirty="0" smtClean="0">
                <a:solidFill>
                  <a:schemeClr val="bg1"/>
                </a:solidFill>
                <a:cs typeface="Arial"/>
              </a:rPr>
              <a:t> </a:t>
            </a:r>
            <a:r>
              <a:rPr lang="pt-BR" dirty="0" err="1" smtClean="0">
                <a:solidFill>
                  <a:schemeClr val="bg1"/>
                </a:solidFill>
                <a:cs typeface="Arial"/>
              </a:rPr>
              <a:t>the</a:t>
            </a:r>
            <a:r>
              <a:rPr lang="pt-BR" dirty="0" smtClean="0">
                <a:solidFill>
                  <a:schemeClr val="bg1"/>
                </a:solidFill>
                <a:cs typeface="Arial"/>
              </a:rPr>
              <a:t> autor (2); </a:t>
            </a:r>
            <a:r>
              <a:rPr lang="pt-BR" dirty="0" err="1" smtClean="0">
                <a:solidFill>
                  <a:schemeClr val="bg1"/>
                </a:solidFill>
                <a:cs typeface="Arial"/>
              </a:rPr>
              <a:t>Name</a:t>
            </a:r>
            <a:r>
              <a:rPr lang="pt-BR" dirty="0" smtClean="0">
                <a:solidFill>
                  <a:schemeClr val="bg1"/>
                </a:solidFill>
                <a:cs typeface="Arial"/>
              </a:rPr>
              <a:t> </a:t>
            </a:r>
            <a:r>
              <a:rPr lang="pt-BR" dirty="0" err="1" smtClean="0">
                <a:solidFill>
                  <a:schemeClr val="bg1"/>
                </a:solidFill>
                <a:cs typeface="Arial"/>
              </a:rPr>
              <a:t>of</a:t>
            </a:r>
            <a:r>
              <a:rPr lang="pt-BR" dirty="0" smtClean="0">
                <a:solidFill>
                  <a:schemeClr val="bg1"/>
                </a:solidFill>
                <a:cs typeface="Arial"/>
              </a:rPr>
              <a:t> </a:t>
            </a:r>
            <a:r>
              <a:rPr lang="pt-BR" dirty="0" err="1" smtClean="0">
                <a:solidFill>
                  <a:schemeClr val="bg1"/>
                </a:solidFill>
                <a:cs typeface="Arial"/>
              </a:rPr>
              <a:t>the</a:t>
            </a:r>
            <a:r>
              <a:rPr lang="pt-BR" dirty="0" smtClean="0">
                <a:solidFill>
                  <a:schemeClr val="bg1"/>
                </a:solidFill>
                <a:cs typeface="Arial"/>
              </a:rPr>
              <a:t> autor (3); [...]</a:t>
            </a:r>
            <a:endParaRPr lang="pt-PT" dirty="0" smtClean="0">
              <a:solidFill>
                <a:schemeClr val="bg1"/>
              </a:solidFill>
              <a:cs typeface="Arial"/>
            </a:endParaRPr>
          </a:p>
          <a:p>
            <a:endParaRPr lang="pt-PT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449287" y="2110087"/>
            <a:ext cx="11344941" cy="432048"/>
          </a:xfrm>
          <a:prstGeom prst="rect">
            <a:avLst/>
          </a:prstGeom>
        </p:spPr>
        <p:txBody>
          <a:bodyPr/>
          <a:lstStyle>
            <a:lvl1pPr marL="0" marR="0" indent="0" algn="l" defTabSz="10883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FFFFFF"/>
                </a:solidFill>
                <a:latin typeface="+mn-lt"/>
                <a:cs typeface="Calibri"/>
              </a:defRPr>
            </a:lvl1pPr>
          </a:lstStyle>
          <a:p>
            <a:r>
              <a:rPr lang="pt-BR" dirty="0" smtClean="0">
                <a:solidFill>
                  <a:schemeClr val="bg1"/>
                </a:solidFill>
                <a:cs typeface="Arial"/>
              </a:rPr>
              <a:t>1. Afiliação; 2. Afiliação; 3. Afiliação; [...] / 1. </a:t>
            </a:r>
            <a:r>
              <a:rPr lang="fr-FR" dirty="0" smtClean="0">
                <a:solidFill>
                  <a:schemeClr val="bg1"/>
                </a:solidFill>
                <a:cs typeface="Arial"/>
              </a:rPr>
              <a:t>Affiliation</a:t>
            </a:r>
            <a:r>
              <a:rPr lang="pt-BR" dirty="0" smtClean="0">
                <a:solidFill>
                  <a:schemeClr val="bg1"/>
                </a:solidFill>
                <a:cs typeface="Arial"/>
              </a:rPr>
              <a:t>; 2. </a:t>
            </a:r>
            <a:r>
              <a:rPr lang="fr-FR" dirty="0" smtClean="0">
                <a:solidFill>
                  <a:schemeClr val="bg1"/>
                </a:solidFill>
                <a:cs typeface="Arial"/>
              </a:rPr>
              <a:t>Affiliation</a:t>
            </a:r>
            <a:r>
              <a:rPr lang="pt-BR" dirty="0" smtClean="0">
                <a:solidFill>
                  <a:schemeClr val="bg1"/>
                </a:solidFill>
                <a:cs typeface="Arial"/>
              </a:rPr>
              <a:t>; 3. </a:t>
            </a:r>
            <a:r>
              <a:rPr lang="fr-FR" dirty="0" smtClean="0">
                <a:solidFill>
                  <a:schemeClr val="bg1"/>
                </a:solidFill>
                <a:cs typeface="Arial"/>
              </a:rPr>
              <a:t>Affiliation</a:t>
            </a:r>
            <a:r>
              <a:rPr lang="pt-BR" dirty="0" smtClean="0">
                <a:solidFill>
                  <a:schemeClr val="bg1"/>
                </a:solidFill>
                <a:cs typeface="Arial"/>
              </a:rPr>
              <a:t>; [...]</a:t>
            </a:r>
            <a:endParaRPr lang="pt-PT" dirty="0" smtClean="0">
              <a:solidFill>
                <a:schemeClr val="bg1"/>
              </a:solidFill>
              <a:cs typeface="Arial"/>
            </a:endParaRPr>
          </a:p>
          <a:p>
            <a:endParaRPr lang="pt-PT" dirty="0">
              <a:solidFill>
                <a:schemeClr val="bg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84923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4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9843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1088365" rtl="0" eaLnBrk="1" latinLnBrk="0" hangingPunct="1">
        <a:spcBef>
          <a:spcPct val="0"/>
        </a:spcBef>
        <a:buNone/>
        <a:defRPr sz="10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6273" indent="-816273" algn="l" defTabSz="1088365" rtl="0" eaLnBrk="1" latinLnBrk="0" hangingPunct="1">
        <a:spcBef>
          <a:spcPct val="20000"/>
        </a:spcBef>
        <a:buFont typeface="Arial"/>
        <a:buChar char="•"/>
        <a:defRPr sz="7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8592" indent="-680228" algn="l" defTabSz="1088365" rtl="0" eaLnBrk="1" latinLnBrk="0" hangingPunct="1">
        <a:spcBef>
          <a:spcPct val="20000"/>
        </a:spcBef>
        <a:buFont typeface="Arial"/>
        <a:buChar char="–"/>
        <a:defRPr sz="6700" kern="1200">
          <a:solidFill>
            <a:schemeClr val="tx1"/>
          </a:solidFill>
          <a:latin typeface="+mn-lt"/>
          <a:ea typeface="+mn-ea"/>
          <a:cs typeface="+mn-cs"/>
        </a:defRPr>
      </a:lvl2pPr>
      <a:lvl3pPr marL="2720912" indent="-544182" algn="l" defTabSz="1088365" rtl="0" eaLnBrk="1" latinLnBrk="0" hangingPunct="1">
        <a:spcBef>
          <a:spcPct val="20000"/>
        </a:spcBef>
        <a:buFont typeface="Arial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3809276" indent="-544182" algn="l" defTabSz="1088365" rtl="0" eaLnBrk="1" latinLnBrk="0" hangingPunct="1">
        <a:spcBef>
          <a:spcPct val="20000"/>
        </a:spcBef>
        <a:buFont typeface="Arial"/>
        <a:buChar char="–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97641" indent="-544182" algn="l" defTabSz="1088365" rtl="0" eaLnBrk="1" latinLnBrk="0" hangingPunct="1">
        <a:spcBef>
          <a:spcPct val="20000"/>
        </a:spcBef>
        <a:buFont typeface="Arial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5986005" indent="-544182" algn="l" defTabSz="1088365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074370" indent="-544182" algn="l" defTabSz="1088365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162735" indent="-544182" algn="l" defTabSz="1088365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251099" indent="-544182" algn="l" defTabSz="1088365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8365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8365" algn="l" defTabSz="1088365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76729" algn="l" defTabSz="1088365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65094" algn="l" defTabSz="1088365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53458" algn="l" defTabSz="1088365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41823" algn="l" defTabSz="1088365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30188" algn="l" defTabSz="1088365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18552" algn="l" defTabSz="1088365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706917" algn="l" defTabSz="1088365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3519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025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PCPRE55-Template-E_Poster">
  <a:themeElements>
    <a:clrScheme name="SPCPRE55">
      <a:dk1>
        <a:srgbClr val="B6CD62"/>
      </a:dk1>
      <a:lt1>
        <a:srgbClr val="FFFFFF"/>
      </a:lt1>
      <a:dk2>
        <a:srgbClr val="1C1C1C"/>
      </a:dk2>
      <a:lt2>
        <a:srgbClr val="FFFFFF"/>
      </a:lt2>
      <a:accent1>
        <a:srgbClr val="B6CD62"/>
      </a:accent1>
      <a:accent2>
        <a:srgbClr val="195051"/>
      </a:accent2>
      <a:accent3>
        <a:srgbClr val="299685"/>
      </a:accent3>
      <a:accent4>
        <a:srgbClr val="B7E9B0"/>
      </a:accent4>
      <a:accent5>
        <a:srgbClr val="E0E0E0"/>
      </a:accent5>
      <a:accent6>
        <a:srgbClr val="2B2B2B"/>
      </a:accent6>
      <a:hlink>
        <a:srgbClr val="1D6D68"/>
      </a:hlink>
      <a:folHlink>
        <a:srgbClr val="1F5052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</TotalTime>
  <Words>0</Words>
  <Application>Microsoft Macintosh PowerPoint</Application>
  <PresentationFormat>Custom</PresentationFormat>
  <Paragraphs>0</Paragraphs>
  <Slides>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SPCPRE55-Template-E_Poster</vt:lpstr>
      <vt:lpstr>Image</vt:lpstr>
      <vt:lpstr>PowerPoint Presentation</vt:lpstr>
      <vt:lpstr>PowerPoint Presentation</vt:lpstr>
    </vt:vector>
  </TitlesOfParts>
  <Manager/>
  <Company>Lab52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55ª Reunião Anual da SPCPRE</dc:title>
  <dc:subject>1º Congresso Luso-Belga</dc:subject>
  <dc:creator>Lígia Silva</dc:creator>
  <cp:keywords/>
  <dc:description/>
  <cp:lastModifiedBy>Lígia Silva</cp:lastModifiedBy>
  <cp:revision>15</cp:revision>
  <dcterms:created xsi:type="dcterms:W3CDTF">2026-01-21T18:46:28Z</dcterms:created>
  <dcterms:modified xsi:type="dcterms:W3CDTF">2026-08-11T20:45:27Z</dcterms:modified>
  <cp:category/>
</cp:coreProperties>
</file>